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0" r:id="rId6"/>
    <p:sldMasterId id="2147483732" r:id="rId7"/>
  </p:sldMasterIdLst>
  <p:sldIdLst>
    <p:sldId id="267" r:id="rId8"/>
    <p:sldId id="268" r:id="rId9"/>
    <p:sldId id="275" r:id="rId10"/>
    <p:sldId id="270" r:id="rId11"/>
    <p:sldId id="258" r:id="rId12"/>
    <p:sldId id="259" r:id="rId13"/>
    <p:sldId id="260" r:id="rId14"/>
    <p:sldId id="261" r:id="rId15"/>
    <p:sldId id="262" r:id="rId16"/>
    <p:sldId id="266" r:id="rId17"/>
    <p:sldId id="264" r:id="rId18"/>
    <p:sldId id="265" r:id="rId19"/>
    <p:sldId id="269" r:id="rId20"/>
    <p:sldId id="273" r:id="rId21"/>
    <p:sldId id="274" r:id="rId22"/>
    <p:sldId id="271" r:id="rId23"/>
    <p:sldId id="276" r:id="rId24"/>
    <p:sldId id="294" r:id="rId25"/>
    <p:sldId id="295" r:id="rId26"/>
    <p:sldId id="296" r:id="rId27"/>
    <p:sldId id="278" r:id="rId28"/>
    <p:sldId id="277" r:id="rId29"/>
    <p:sldId id="280" r:id="rId30"/>
    <p:sldId id="282" r:id="rId31"/>
    <p:sldId id="281" r:id="rId32"/>
    <p:sldId id="283" r:id="rId33"/>
    <p:sldId id="284" r:id="rId34"/>
    <p:sldId id="285" r:id="rId35"/>
    <p:sldId id="279" r:id="rId36"/>
    <p:sldId id="286" r:id="rId37"/>
    <p:sldId id="287" r:id="rId38"/>
    <p:sldId id="288" r:id="rId39"/>
    <p:sldId id="290" r:id="rId40"/>
    <p:sldId id="289" r:id="rId41"/>
    <p:sldId id="291" r:id="rId42"/>
    <p:sldId id="292" r:id="rId43"/>
    <p:sldId id="293" r:id="rId44"/>
    <p:sldId id="272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22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082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15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505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1500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9196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862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293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7722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796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00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7610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5686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5926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3752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9443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1779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894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98598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543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344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036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8086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6208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74156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63298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6203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74816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9652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516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32050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837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63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540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9552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8012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1691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1929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8665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246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4099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65504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5188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191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46575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026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1361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5672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5923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3698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65237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59109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4704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838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27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4647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53937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0754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14085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9689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6347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23957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65729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21025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2171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63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77429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6933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7930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2229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09363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0661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41765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78364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307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03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080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0787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0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694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465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772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060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C639C-C252-4988-927A-3024B834261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7/4/2014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A2ED4-3FE9-4134-8D5B-B2FD2052F85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050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QrqZl2QIz0c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812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429" y="1229192"/>
            <a:ext cx="1064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en-US" sz="6600" b="1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ctivity trackers</a:t>
            </a:r>
            <a:endParaRPr lang="en-US" sz="66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94" y="196770"/>
            <a:ext cx="5173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Jawbone 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4" y="1451404"/>
            <a:ext cx="6602549" cy="4883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4140" y="1120100"/>
            <a:ext cx="524786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 calories burned, intensity and more for any type of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workout.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Food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Drink tracking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 vibrates to wake you at the </a:t>
            </a:r>
          </a:p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optimal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moment in your sleep </a:t>
            </a: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cycle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you feel refreshed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Set a reminder to move when you've been inactive for too long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 your moods and discover connections that affect how you feel.</a:t>
            </a: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51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94" y="196770"/>
            <a:ext cx="74945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Nike+ </a:t>
            </a:r>
            <a:r>
              <a:rPr lang="en-US" sz="54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FuelBand</a:t>
            </a:r>
            <a:r>
              <a:rPr lang="en-US" sz="5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94" y="1550505"/>
            <a:ext cx="6479452" cy="43217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1618" y="1232453"/>
            <a:ext cx="524786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Gamification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inside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Measures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all kinds of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activities —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from your morning workout to your big night out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Tracks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how much, how often, and how intensely you move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Always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connected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More fun with friends and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challenges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 lets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you see your daily activity breakdown, set goals, and view your progress by week, month, or year. It also automatically sends all your information to your Nike+ profile online.</a:t>
            </a: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10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1403" y="121206"/>
            <a:ext cx="5173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endParaRPr lang="en-US" sz="54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5233" y="967591"/>
            <a:ext cx="317849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>
                <a:solidFill>
                  <a:prstClr val="whit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Fitbit</a:t>
            </a:r>
            <a:r>
              <a:rPr lang="en-US" sz="4400" b="1" dirty="0">
                <a:solidFill>
                  <a:prstClr val="white"/>
                </a:solidFill>
                <a:latin typeface="Segoe UI" panose="020B0502040204020203" pitchFamily="34" charset="0"/>
                <a:ea typeface="+mj-ea"/>
                <a:cs typeface="Segoe UI" panose="020B0502040204020203" pitchFamily="34" charset="0"/>
              </a:rPr>
              <a:t> Force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03" y="1737032"/>
            <a:ext cx="2932371" cy="21940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797807" y="2021047"/>
            <a:ext cx="45963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Sony </a:t>
            </a:r>
            <a:r>
              <a:rPr lang="en-US" sz="44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SmartBand</a:t>
            </a:r>
            <a:endParaRPr lang="en-US" sz="44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729" y="2834052"/>
            <a:ext cx="4359375" cy="24934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815" y="3918119"/>
            <a:ext cx="2818811" cy="281881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34524" y="3048001"/>
            <a:ext cx="33473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Misfit Shine</a:t>
            </a:r>
          </a:p>
        </p:txBody>
      </p:sp>
    </p:spTree>
    <p:extLst>
      <p:ext uri="{BB962C8B-B14F-4D97-AF65-F5344CB8AC3E}">
        <p14:creationId xmlns:p14="http://schemas.microsoft.com/office/powerpoint/2010/main" val="248369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2682" y="1123174"/>
            <a:ext cx="106467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 Glasses</a:t>
            </a:r>
            <a:endParaRPr lang="en-US" sz="66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98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791" y="0"/>
            <a:ext cx="8984974" cy="1738859"/>
          </a:xfrm>
        </p:spPr>
        <p:txBody>
          <a:bodyPr>
            <a:no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Enhanced </a:t>
            </a:r>
            <a:r>
              <a:rPr lang="en-US" sz="5400" b="1" dirty="0">
                <a:solidFill>
                  <a:prstClr val="whit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Google</a:t>
            </a:r>
            <a:r>
              <a:rPr lang="en-US" sz="6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Glass</a:t>
            </a:r>
            <a:endParaRPr lang="en-US" sz="6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62" y="1356284"/>
            <a:ext cx="3988903" cy="2659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62" y="3995776"/>
            <a:ext cx="3988903" cy="26505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9236" y="1356284"/>
            <a:ext cx="7712764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Mono-earbud provides much better sound quality compared to the bone conduction system in the first generation </a:t>
            </a:r>
            <a:endParaRPr lang="uk-UA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2GB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RAM</a:t>
            </a:r>
            <a:endParaRPr lang="uk-UA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12 new apps today including </a:t>
            </a:r>
            <a:r>
              <a:rPr lang="en-US" sz="2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Shazam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Live Stream</a:t>
            </a: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pdate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will also work for people who wear prescription glasses </a:t>
            </a: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Development:</a:t>
            </a:r>
          </a:p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The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Glass Development Kit (GDK) is an add-on to the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      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       Android SDK</a:t>
            </a:r>
          </a:p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Mirror API allows you to build web-based services that interact with Google Glass</a:t>
            </a: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54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85" y="74485"/>
            <a:ext cx="5173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Oculus Rift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235" y="1014164"/>
            <a:ext cx="4822122" cy="26320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35" y="3310842"/>
            <a:ext cx="4822122" cy="34543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47862" y="910185"/>
            <a:ext cx="685137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Virtual-reality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head-mounted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display that will work with your computer or mobile device. </a:t>
            </a: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Created to deliver world-class gaming experience. </a:t>
            </a:r>
          </a:p>
          <a:p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Development:</a:t>
            </a:r>
          </a:p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Oculus Rift Development Kit 2 (DK2) assists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developers with integrating the Oculus Rift with their games. </a:t>
            </a:r>
          </a:p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24367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85" y="74485"/>
            <a:ext cx="5173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endParaRPr lang="en-US" sz="54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0" y="997815"/>
            <a:ext cx="3665401" cy="1403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65" y="2215836"/>
            <a:ext cx="4136989" cy="27865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747" y="3785367"/>
            <a:ext cx="4444721" cy="271560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183434" y="2769704"/>
            <a:ext cx="21533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Vuzix</a:t>
            </a:r>
            <a:endParaRPr lang="en-US" sz="6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04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942" y="-43719"/>
            <a:ext cx="1528997" cy="101933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Push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005" y="1157207"/>
            <a:ext cx="5476875" cy="26765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04" y="4196925"/>
            <a:ext cx="5476875" cy="25857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5849" y="1089825"/>
            <a:ext cx="3201961" cy="28112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5416" y="4040169"/>
            <a:ext cx="2542394" cy="27424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14413" y="124945"/>
            <a:ext cx="19487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Skulpt</a:t>
            </a:r>
            <a:endParaRPr lang="en-US" sz="44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772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842" y="1"/>
            <a:ext cx="11767279" cy="1257532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MOTOROLA PATENTS SKIN TATTOO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35" y="1257533"/>
            <a:ext cx="11137692" cy="54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68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9606" y="884419"/>
            <a:ext cx="5289565" cy="2555467"/>
          </a:xfrm>
        </p:spPr>
        <p:txBody>
          <a:bodyPr>
            <a:norm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What are wearables </a:t>
            </a:r>
            <a:r>
              <a:rPr lang="uk-UA" sz="6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  <a:endParaRPr lang="en-US" sz="66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0" y="0"/>
            <a:ext cx="5905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9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665" y="0"/>
            <a:ext cx="11467475" cy="1257690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Google’s </a:t>
            </a:r>
            <a:r>
              <a:rPr lang="en-US" sz="66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smart </a:t>
            </a:r>
            <a:r>
              <a:rPr lang="en-US" sz="66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contact lens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662" y="1257690"/>
            <a:ext cx="8364512" cy="549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3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09" y="868845"/>
            <a:ext cx="11069268" cy="52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2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78" y="464247"/>
            <a:ext cx="5792103" cy="61792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89981" y="464247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Announced to the public on March 18, 2014, as a modified version of the Android operating system.</a:t>
            </a:r>
          </a:p>
        </p:txBody>
      </p:sp>
      <p:sp>
        <p:nvSpPr>
          <p:cNvPr id="5" name="Rectangle 4"/>
          <p:cNvSpPr/>
          <p:nvPr/>
        </p:nvSpPr>
        <p:spPr>
          <a:xfrm>
            <a:off x="5989981" y="1679964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Continues the push by Google into the emerging wearable ecosystem.</a:t>
            </a:r>
          </a:p>
        </p:txBody>
      </p:sp>
      <p:sp>
        <p:nvSpPr>
          <p:cNvPr id="6" name="Rectangle 5"/>
          <p:cNvSpPr/>
          <p:nvPr/>
        </p:nvSpPr>
        <p:spPr>
          <a:xfrm>
            <a:off x="5989981" y="2557126"/>
            <a:ext cx="62682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Serves as a extension of key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smartphone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capabilities, in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ubiquitous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convenient form-factor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" name="Rectangle 6"/>
          <p:cNvSpPr/>
          <p:nvPr/>
        </p:nvSpPr>
        <p:spPr>
          <a:xfrm>
            <a:off x="5989981" y="3753917"/>
            <a:ext cx="6096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states that Android wear is the following:</a:t>
            </a:r>
          </a:p>
          <a:p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Small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powerful devices, worn on the body. Useful information when you need it most. Intelligent answers to spoken questions. Tools to help reach fitness goals. Your key to a multiscreen world.</a:t>
            </a:r>
          </a:p>
        </p:txBody>
      </p:sp>
    </p:spTree>
    <p:extLst>
      <p:ext uri="{BB962C8B-B14F-4D97-AF65-F5344CB8AC3E}">
        <p14:creationId xmlns:p14="http://schemas.microsoft.com/office/powerpoint/2010/main" val="364908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rqZl2QIz0c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38539" y="119270"/>
            <a:ext cx="11761305" cy="661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0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25269" y="100989"/>
            <a:ext cx="5917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5400" b="1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  <a:sym typeface="Georgia"/>
              </a:rPr>
              <a:t>The </a:t>
            </a:r>
            <a:r>
              <a:rPr lang="en" sz="5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  <a:sym typeface="Georgia"/>
              </a:rPr>
              <a:t>First Wave</a:t>
            </a:r>
            <a:endParaRPr lang="en-US" sz="54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480787" y="1215870"/>
            <a:ext cx="349857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Motorola 360</a:t>
            </a:r>
          </a:p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Launches in July for roughly $250</a:t>
            </a:r>
          </a:p>
        </p:txBody>
      </p:sp>
      <p:sp>
        <p:nvSpPr>
          <p:cNvPr id="6" name="Rectangle 5"/>
          <p:cNvSpPr/>
          <p:nvPr/>
        </p:nvSpPr>
        <p:spPr>
          <a:xfrm>
            <a:off x="8327232" y="1338982"/>
            <a:ext cx="338282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LG G Watch</a:t>
            </a:r>
          </a:p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Launches in July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48" y="2470821"/>
            <a:ext cx="10346843" cy="40255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47257" y="1338983"/>
            <a:ext cx="349857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Samsung Gear Live</a:t>
            </a:r>
          </a:p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roughly $199</a:t>
            </a:r>
          </a:p>
        </p:txBody>
      </p:sp>
    </p:spTree>
    <p:extLst>
      <p:ext uri="{BB962C8B-B14F-4D97-AF65-F5344CB8AC3E}">
        <p14:creationId xmlns:p14="http://schemas.microsoft.com/office/powerpoint/2010/main" val="1027109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43"/>
          <p:cNvSpPr txBox="1">
            <a:spLocks noGrp="1"/>
          </p:cNvSpPr>
          <p:nvPr>
            <p:ph type="title"/>
          </p:nvPr>
        </p:nvSpPr>
        <p:spPr>
          <a:xfrm>
            <a:off x="2014331" y="45431"/>
            <a:ext cx="8799444" cy="103820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5400" b="1" dirty="0">
                <a:solidFill>
                  <a:prstClr val="whit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Planned or Potential Uses</a:t>
            </a:r>
          </a:p>
        </p:txBody>
      </p:sp>
      <p:sp>
        <p:nvSpPr>
          <p:cNvPr id="6" name="Shape 144"/>
          <p:cNvSpPr txBox="1">
            <a:spLocks/>
          </p:cNvSpPr>
          <p:nvPr/>
        </p:nvSpPr>
        <p:spPr>
          <a:xfrm>
            <a:off x="0" y="1767084"/>
            <a:ext cx="8229600" cy="483749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Clr>
                <a:schemeClr val="dk2"/>
              </a:buClr>
              <a:buSzPct val="100000"/>
              <a:buNone/>
            </a:pPr>
            <a:endParaRPr lang="en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23931" y="1926111"/>
            <a:ext cx="838862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Receive/Respond to </a:t>
            </a:r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messages.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</a:t>
            </a: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Now </a:t>
            </a:r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integration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Sleep/Activity Tracking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 </a:t>
            </a: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“Internet of </a:t>
            </a:r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Things”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Scannable</a:t>
            </a:r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Ticketing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Multimedia Control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Phone Locating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Augment </a:t>
            </a:r>
            <a:r>
              <a:rPr lang="en-US" sz="2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Glass and </a:t>
            </a:r>
            <a:r>
              <a:rPr lang="en-US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 </a:t>
            </a:r>
            <a:r>
              <a:rPr lang="en-US" sz="28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Wearables</a:t>
            </a:r>
            <a:endParaRPr lang="en-US" sz="28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29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36"/>
          <p:cNvSpPr txBox="1">
            <a:spLocks noGrp="1"/>
          </p:cNvSpPr>
          <p:nvPr>
            <p:ph type="title"/>
          </p:nvPr>
        </p:nvSpPr>
        <p:spPr>
          <a:xfrm>
            <a:off x="3067877" y="-47610"/>
            <a:ext cx="8229600" cy="10547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5400" b="1" dirty="0">
                <a:solidFill>
                  <a:prstClr val="whit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SDK Comparison</a:t>
            </a:r>
          </a:p>
        </p:txBody>
      </p:sp>
      <p:sp>
        <p:nvSpPr>
          <p:cNvPr id="4" name="Shape 137"/>
          <p:cNvSpPr txBox="1">
            <a:spLocks/>
          </p:cNvSpPr>
          <p:nvPr/>
        </p:nvSpPr>
        <p:spPr>
          <a:xfrm>
            <a:off x="1043608" y="1007165"/>
            <a:ext cx="5396949" cy="5452500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Pebble</a:t>
            </a:r>
            <a:endParaRPr 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 on Watch App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Watch Faces and Watch Apps (watch apps interface with Java app on Android, Objective-C on iPhone)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Accelerometer, LED, Vibration Motor, Battery Interfaces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 Framework (Windows, BMP, raw Graphics, Menus, </a:t>
            </a:r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 services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Logging on Watch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storage on Watch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Customizable Phone to Watch message structures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Reuses GCC arm compiler for Watch, existing Mobile IDE</a:t>
            </a:r>
          </a:p>
          <a:p>
            <a:pPr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Shape 138"/>
          <p:cNvSpPr txBox="1">
            <a:spLocks/>
          </p:cNvSpPr>
          <p:nvPr/>
        </p:nvSpPr>
        <p:spPr>
          <a:xfrm>
            <a:off x="6593217" y="1126435"/>
            <a:ext cx="4869914" cy="4301558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 Wear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 Watch App, it appears to be an Android app that runs on the Phone.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Simple card based notifications (a la Google Glassware)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Cards are stackable 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Voice Input</a:t>
            </a:r>
          </a:p>
          <a:p>
            <a:pPr marL="342900" indent="-342900"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Reuses existing Android development environments (ADT and Android Studio)</a:t>
            </a:r>
          </a:p>
          <a:p>
            <a:pPr algn="ctr">
              <a:spcBef>
                <a:spcPts val="0"/>
              </a:spcBef>
              <a:buFont typeface="Arial" panose="020B0604020202020204" pitchFamily="34" charset="0"/>
              <a:buNone/>
            </a:pPr>
            <a:endParaRPr lang="e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2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6"/>
          <p:cNvSpPr txBox="1">
            <a:spLocks noGrp="1"/>
          </p:cNvSpPr>
          <p:nvPr>
            <p:ph type="title"/>
          </p:nvPr>
        </p:nvSpPr>
        <p:spPr>
          <a:xfrm>
            <a:off x="4260573" y="116442"/>
            <a:ext cx="4605132" cy="105477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5400" b="1" dirty="0" smtClean="0">
                <a:solidFill>
                  <a:prstClr val="white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UI Overview</a:t>
            </a:r>
            <a:endParaRPr lang="en" sz="5400" b="1" dirty="0">
              <a:solidFill>
                <a:prstClr val="white"/>
              </a:solidFill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5861" y="1314704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Context Stream:</a:t>
            </a:r>
          </a:p>
          <a:p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Shows vertical list of cards.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Each card shows potentially useful information.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One card is displayed on the screen at a time.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Additional visual information can be provided by background images.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If a card is not in use, it can be removed by swapping from left-to-right.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632" y="1559200"/>
            <a:ext cx="4105689" cy="23265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96000" y="4168605"/>
            <a:ext cx="609600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Cue Card</a:t>
            </a:r>
          </a:p>
          <a:p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cue card is opened by voice input such as, “Ok Google”.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can also be started by tapping on the “g” icon on the home screen.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allows users to speak to their device.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Swiping up on the cue card shows a list of actions.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85" y="4429303"/>
            <a:ext cx="5740127" cy="181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3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033669" y="806320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Notifications</a:t>
            </a:r>
          </a:p>
          <a:p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Notifications are a core component of Android Wear.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They should reflect the urgency of a notification with priority.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Time-sensitive notifications carry high priority.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596" y="222704"/>
            <a:ext cx="2953578" cy="29831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66678" y="4092026"/>
            <a:ext cx="6096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Actions</a:t>
            </a:r>
          </a:p>
          <a:p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Appear to the right of your notification.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 maximum of three actions are allowed.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These are optional.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action consists of an icon and a caption.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Captions should be kept short.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593" y="3730200"/>
            <a:ext cx="2314575" cy="281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7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2036" y="424423"/>
            <a:ext cx="568518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Pages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 pages to provide additional content and information instead of packing information in primary notification.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Pages appear immediately to the right of the main notification card.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 could be a next train departure card, a card showing the weather forecast, scheduled matches etc.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732" y="955201"/>
            <a:ext cx="5834805" cy="19449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3659043"/>
            <a:ext cx="609600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Voice Replies</a:t>
            </a:r>
          </a:p>
          <a:p>
            <a:endParaRPr lang="en-US" dirty="0"/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Provides a hands-free method of dictating a short message.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Used by messaging applications and suggested to be used to cover a range of simple, neutral replies in the choices you provide.</a:t>
            </a:r>
          </a:p>
          <a:p>
            <a:r>
              <a:rPr lang="en-US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Five suggested replies can be provided.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36" y="3432519"/>
            <a:ext cx="5433390" cy="306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4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30" y="0"/>
            <a:ext cx="10390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69843" y="213192"/>
            <a:ext cx="9912627" cy="63401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Plans</a:t>
            </a:r>
          </a:p>
          <a:p>
            <a:endParaRPr lang="en-US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Google is 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planning to launch new APIs for Android wear which will help developers create more customized apps. It may consist of these features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</a:t>
            </a:r>
          </a:p>
          <a:p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Custom 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UI. Creating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 card layouts and running activities on wearable’s directly.</a:t>
            </a:r>
          </a:p>
          <a:p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Sending 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Data. Enabling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sending data and actions between the wearable and phones with data replication APIs and Remote Procedure Call (RPC).</a:t>
            </a:r>
          </a:p>
          <a:p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Control </a:t>
            </a:r>
            <a:r>
              <a:rPr lang="en-US" sz="2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Sensors. The 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ability to gather sensor data and displaying it in real-time on Android </a:t>
            </a:r>
            <a:r>
              <a:rPr lang="en-US" sz="20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wearables</a:t>
            </a: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Upcoming development also includes:</a:t>
            </a:r>
          </a:p>
          <a:p>
            <a:endParaRPr lang="en-US" sz="2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Launching Android Wear SDK.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Android’s partnership with different vendors to launch devices powered by wearable.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7685" y="4441205"/>
            <a:ext cx="4577596" cy="129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0538" y="246763"/>
            <a:ext cx="8514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Creating Notifications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980661" y="1461588"/>
            <a:ext cx="9011478" cy="5195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2500"/>
              </a:lnSpc>
              <a:buClr>
                <a:srgbClr val="000000"/>
              </a:buClr>
              <a:buSzPct val="68750"/>
            </a:pPr>
            <a:r>
              <a:rPr lang="en-US" b="1" kern="0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Intent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viewIntent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=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new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Intent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(</a:t>
            </a:r>
            <a:r>
              <a:rPr lang="en-US" b="1" kern="0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this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,</a:t>
            </a:r>
          </a:p>
          <a:p>
            <a:pPr lvl="0">
              <a:lnSpc>
                <a:spcPct val="142500"/>
              </a:lnSpc>
              <a:buClr>
                <a:srgbClr val="000000"/>
              </a:buClr>
              <a:buSzPct val="68750"/>
            </a:pP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       </a:t>
            </a:r>
            <a:r>
              <a:rPr lang="en-US" b="1" kern="0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ViewEventActivity</a:t>
            </a:r>
            <a:r>
              <a:rPr lang="en-US" b="1" kern="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.</a:t>
            </a:r>
            <a:r>
              <a:rPr lang="en-US" b="1" kern="0" dirty="0" err="1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class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);</a:t>
            </a:r>
          </a:p>
          <a:p>
            <a:pPr lvl="0">
              <a:lnSpc>
                <a:spcPct val="142500"/>
              </a:lnSpc>
              <a:buClr>
                <a:srgbClr val="000000"/>
              </a:buClr>
              <a:buSzPct val="68750"/>
            </a:pP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viewIntent</a:t>
            </a:r>
            <a:r>
              <a:rPr lang="en-US" b="1" kern="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.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putExtra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(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EXTRA_EVENT_ID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,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eventId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);</a:t>
            </a:r>
          </a:p>
          <a:p>
            <a:pPr lvl="0">
              <a:lnSpc>
                <a:spcPct val="142500"/>
              </a:lnSpc>
              <a:buClr>
                <a:srgbClr val="000000"/>
              </a:buClr>
              <a:buSzPct val="68750"/>
            </a:pPr>
            <a:r>
              <a:rPr lang="en-US" b="1" kern="0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PendingIntent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viewPendingIntent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=</a:t>
            </a:r>
          </a:p>
          <a:p>
            <a:pPr lvl="0">
              <a:lnSpc>
                <a:spcPct val="142500"/>
              </a:lnSpc>
              <a:buClr>
                <a:srgbClr val="000000"/>
              </a:buClr>
              <a:buSzPct val="68750"/>
            </a:pP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       </a:t>
            </a:r>
            <a:r>
              <a:rPr lang="en-US" b="1" kern="0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PendingIntent</a:t>
            </a:r>
            <a:r>
              <a:rPr lang="en-US" b="1" kern="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.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getActivity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(</a:t>
            </a:r>
            <a:r>
              <a:rPr lang="en-US" b="1" kern="0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this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,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>
                <a:solidFill>
                  <a:srgbClr val="006666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0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,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viewIntent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,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>
                <a:solidFill>
                  <a:srgbClr val="006666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0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);</a:t>
            </a:r>
          </a:p>
          <a:p>
            <a:pPr lvl="0">
              <a:lnSpc>
                <a:spcPct val="142500"/>
              </a:lnSpc>
              <a:buClr>
                <a:srgbClr val="000000"/>
              </a:buClr>
              <a:buSzPct val="100000"/>
            </a:pPr>
            <a:endParaRPr lang="en-US" b="1" kern="0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  <a:rtl val="0"/>
            </a:endParaRPr>
          </a:p>
          <a:p>
            <a:pPr lvl="0">
              <a:lnSpc>
                <a:spcPct val="142500"/>
              </a:lnSpc>
              <a:buClr>
                <a:srgbClr val="000000"/>
              </a:buClr>
              <a:buSzPct val="68750"/>
            </a:pPr>
            <a:r>
              <a:rPr lang="en-US" b="1" kern="0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NotificationCompat</a:t>
            </a:r>
            <a:r>
              <a:rPr lang="en-US" b="1" kern="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.</a:t>
            </a:r>
            <a:r>
              <a:rPr lang="en-US" b="1" kern="0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Builder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notificationBuilder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=</a:t>
            </a:r>
          </a:p>
          <a:p>
            <a:pPr lvl="0">
              <a:lnSpc>
                <a:spcPct val="142500"/>
              </a:lnSpc>
              <a:buClr>
                <a:srgbClr val="000000"/>
              </a:buClr>
              <a:buSzPct val="68750"/>
            </a:pP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       </a:t>
            </a:r>
            <a:r>
              <a:rPr lang="en-US" b="1" kern="0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new</a:t>
            </a: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</a:t>
            </a:r>
            <a:r>
              <a:rPr lang="en-US" b="1" kern="0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NotificationCompat</a:t>
            </a:r>
            <a:r>
              <a:rPr lang="en-US" b="1" kern="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.</a:t>
            </a:r>
            <a:r>
              <a:rPr lang="en-US" b="1" kern="0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Builder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(</a:t>
            </a:r>
            <a:r>
              <a:rPr lang="en-US" b="1" kern="0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this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)</a:t>
            </a:r>
          </a:p>
          <a:p>
            <a:pPr lvl="0">
              <a:lnSpc>
                <a:spcPct val="142500"/>
              </a:lnSpc>
              <a:buClr>
                <a:srgbClr val="000000"/>
              </a:buClr>
              <a:buSzPct val="68750"/>
            </a:pP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       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...</a:t>
            </a:r>
          </a:p>
          <a:p>
            <a:pPr lvl="0">
              <a:lnSpc>
                <a:spcPct val="142500"/>
              </a:lnSpc>
              <a:buClr>
                <a:srgbClr val="51535D"/>
              </a:buClr>
              <a:buSzPct val="100000"/>
            </a:pP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       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.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setContentIntent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(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viewPendingIntent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);</a:t>
            </a:r>
          </a:p>
          <a:p>
            <a:pPr lvl="0">
              <a:lnSpc>
                <a:spcPct val="142500"/>
              </a:lnSpc>
              <a:buClr>
                <a:srgbClr val="000000"/>
              </a:buClr>
              <a:buSzPct val="100000"/>
            </a:pPr>
            <a:endParaRPr lang="en-US" b="1" kern="0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  <a:rtl val="0"/>
            </a:endParaRPr>
          </a:p>
          <a:p>
            <a:pPr lvl="0">
              <a:lnSpc>
                <a:spcPct val="142500"/>
              </a:lnSpc>
              <a:buClr>
                <a:srgbClr val="000000"/>
              </a:buClr>
              <a:buSzPct val="68750"/>
            </a:pPr>
            <a:r>
              <a:rPr lang="en-US" b="1" kern="0" dirty="0">
                <a:solidFill>
                  <a:srgbClr val="00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// Build the notification and issue it 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notificationManager</a:t>
            </a:r>
            <a:r>
              <a:rPr lang="en-US" b="1" kern="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.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notify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(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notificationId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,</a:t>
            </a:r>
          </a:p>
          <a:p>
            <a:pPr lvl="0">
              <a:lnSpc>
                <a:spcPct val="142500"/>
              </a:lnSpc>
              <a:buClr>
                <a:srgbClr val="000000"/>
              </a:buClr>
              <a:buSzPct val="68750"/>
            </a:pPr>
            <a:r>
              <a:rPr lang="en-US" b="1" kern="0" dirty="0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         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notificationBuilder</a:t>
            </a:r>
            <a:r>
              <a:rPr lang="en-US" b="1" kern="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.</a:t>
            </a:r>
            <a:r>
              <a:rPr lang="en-US" b="1" kern="0" dirty="0" err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build</a:t>
            </a:r>
            <a:r>
              <a:rPr lang="en-US" b="1" kern="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  <a:rtl val="0"/>
              </a:rPr>
              <a:t>());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888" y="1819543"/>
            <a:ext cx="2225233" cy="26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62660" y="140746"/>
            <a:ext cx="8223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 Action Buttons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99929" y="1232031"/>
            <a:ext cx="9356035" cy="53737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2500"/>
              </a:lnSpc>
              <a:buClr>
                <a:schemeClr val="dk1"/>
              </a:buClr>
              <a:buSzPct val="61111"/>
            </a:pPr>
            <a:r>
              <a:rPr lang="en-US" sz="2000" b="1" dirty="0">
                <a:solidFill>
                  <a:srgbClr val="00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Build an intent for an action to view a map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1111"/>
            </a:pPr>
            <a:r>
              <a:rPr lang="en-US" sz="2000" b="1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Intent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mapIntent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Intent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Intent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ACTION_VIEW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1111"/>
            </a:pPr>
            <a:r>
              <a:rPr lang="en-US" sz="2000" b="1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Uri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geoUri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Uri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parse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000" b="1" dirty="0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"geo:0,0?q="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+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Uri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encode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location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1111"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mapIntent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setData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geoUri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1111"/>
            </a:pP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PendingIntent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mapPendingIntent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1111"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PendingIntent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getActivity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0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this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00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0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mapIntent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00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0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sz="2000" b="1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1111"/>
            </a:pP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NotificationCompat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notificationBuilder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1111"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20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NotificationCompat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0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this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1111"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...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1111"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addAction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drawable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ic_map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1111"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        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getString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string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map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),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mapPendingIntent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6291" y="2167174"/>
            <a:ext cx="2563587" cy="2555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84363" y="167250"/>
            <a:ext cx="8395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Receiving Voice Input</a:t>
            </a:r>
          </a:p>
        </p:txBody>
      </p:sp>
      <p:sp>
        <p:nvSpPr>
          <p:cNvPr id="2" name="Rectangle 1"/>
          <p:cNvSpPr/>
          <p:nvPr/>
        </p:nvSpPr>
        <p:spPr>
          <a:xfrm>
            <a:off x="1113181" y="1654670"/>
            <a:ext cx="7050157" cy="493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2000" b="1" dirty="0">
                <a:solidFill>
                  <a:srgbClr val="00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Key for the string that's delivered in the action's intent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20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private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static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final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String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EXTRA_VOICE_REPLY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</a:t>
            </a:r>
            <a:r>
              <a:rPr lang="en-US" sz="2000" b="1" dirty="0" err="1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extra_voice_reply</a:t>
            </a:r>
            <a:r>
              <a:rPr lang="en-US" sz="2000" b="1" dirty="0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sz="2000" b="1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2000" b="1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String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replyLabel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getResources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getString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string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reply_label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sz="2000" b="1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RemoteInput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remoteInput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20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RemoteInput</a:t>
            </a:r>
            <a:r>
              <a:rPr lang="en-US" sz="20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EXTRA_VOICE_REPLY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setLabel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20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replyLabel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20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</a:t>
            </a:r>
            <a:r>
              <a:rPr lang="en-US" sz="20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();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949" y="2592561"/>
            <a:ext cx="4029805" cy="21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7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511" y="127494"/>
            <a:ext cx="10025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Pre-defined text responses</a:t>
            </a:r>
          </a:p>
        </p:txBody>
      </p:sp>
      <p:sp>
        <p:nvSpPr>
          <p:cNvPr id="2" name="Rectangle 1"/>
          <p:cNvSpPr/>
          <p:nvPr/>
        </p:nvSpPr>
        <p:spPr>
          <a:xfrm>
            <a:off x="318052" y="877701"/>
            <a:ext cx="8786192" cy="6388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Aft>
                <a:spcPts val="300"/>
              </a:spcAft>
              <a:buClr>
                <a:schemeClr val="dk1"/>
              </a:buClr>
              <a:buSzPct val="68750"/>
            </a:pPr>
            <a:r>
              <a:rPr lang="en-US" sz="1400" b="1" dirty="0" smtClean="0">
                <a:solidFill>
                  <a:srgbClr val="66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res/values/strings.xml</a:t>
            </a:r>
            <a:endParaRPr lang="en-US" sz="1400" b="1" dirty="0">
              <a:solidFill>
                <a:srgbClr val="6666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&lt;?</a:t>
            </a:r>
            <a:r>
              <a:rPr lang="en-US" sz="1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xml version</a:t>
            </a:r>
            <a:r>
              <a:rPr lang="en-US" sz="14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sz="1400" b="1" dirty="0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"1.0"</a:t>
            </a:r>
            <a:r>
              <a:rPr lang="en-US" sz="1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encoding</a:t>
            </a:r>
            <a:r>
              <a:rPr lang="en-US" sz="14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sz="1400" b="1" dirty="0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"utf-8"</a:t>
            </a:r>
            <a:r>
              <a:rPr lang="en-US" sz="14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?&gt;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&lt;resources&gt;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lang="en-US" sz="14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&lt;string-array</a:t>
            </a:r>
            <a:r>
              <a:rPr lang="en-US" sz="1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400" b="1" dirty="0">
                <a:solidFill>
                  <a:srgbClr val="8822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name</a:t>
            </a:r>
            <a:r>
              <a:rPr lang="en-US" sz="14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sz="1400" b="1" dirty="0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</a:t>
            </a:r>
            <a:r>
              <a:rPr lang="en-US" sz="1400" b="1" dirty="0" err="1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reply_choices</a:t>
            </a:r>
            <a:r>
              <a:rPr lang="en-US" sz="1400" b="1" dirty="0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</a:t>
            </a:r>
            <a:r>
              <a:rPr lang="en-US" sz="14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14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&lt;item&gt;</a:t>
            </a:r>
            <a:r>
              <a:rPr lang="en-US" sz="1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Yes</a:t>
            </a:r>
            <a:r>
              <a:rPr lang="en-US" sz="14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&lt;/item&gt;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14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&lt;item&gt;</a:t>
            </a:r>
            <a:r>
              <a:rPr lang="en-US" sz="1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</a:t>
            </a:r>
            <a:r>
              <a:rPr lang="en-US" sz="14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&lt;/item&gt;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14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&lt;item&gt;</a:t>
            </a:r>
            <a:r>
              <a:rPr lang="en-US" sz="1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Maybe</a:t>
            </a:r>
            <a:r>
              <a:rPr lang="en-US" sz="14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&lt;/item&gt;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lang="en-US" sz="14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&lt;/string-array&gt;</a:t>
            </a:r>
          </a:p>
          <a:p>
            <a:pPr lvl="0">
              <a:lnSpc>
                <a:spcPct val="142500"/>
              </a:lnSpc>
            </a:pPr>
            <a:r>
              <a:rPr lang="en-US" sz="14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&lt;/resources</a:t>
            </a:r>
            <a:r>
              <a:rPr lang="en-US" sz="1400" b="1" dirty="0" smtClean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&gt;</a:t>
            </a:r>
          </a:p>
          <a:p>
            <a:pPr lvl="0">
              <a:lnSpc>
                <a:spcPct val="142500"/>
              </a:lnSpc>
            </a:pPr>
            <a:endParaRPr lang="en-US" sz="1400" b="1" dirty="0">
              <a:solidFill>
                <a:srgbClr val="000088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String</a:t>
            </a: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replyLabel</a:t>
            </a: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getResources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().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getString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</a:t>
            </a:r>
            <a:r>
              <a:rPr lang="en-US" sz="140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400" dirty="0" err="1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string</a:t>
            </a:r>
            <a:r>
              <a:rPr lang="en-US" sz="140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reply_label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sz="1400" b="1" dirty="0">
              <a:solidFill>
                <a:srgbClr val="660066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String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[]</a:t>
            </a: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replyChoices</a:t>
            </a: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</a:p>
          <a:p>
            <a:pPr marL="457200" lvl="0" indent="45720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getResources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().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getStringArray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</a:t>
            </a:r>
            <a:r>
              <a:rPr lang="en-US" sz="140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array</a:t>
            </a:r>
            <a:r>
              <a:rPr lang="en-US" sz="140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reply_choices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sz="1400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RemoteInput</a:t>
            </a: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remoteInput</a:t>
            </a: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400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400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RemoteInput</a:t>
            </a:r>
            <a:r>
              <a:rPr lang="en-US" sz="1400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400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EXTRA_VOICE_REPLY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setLabel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replyLabel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setChoices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1400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replyChoices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400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</a:t>
            </a:r>
            <a:r>
              <a:rPr lang="en-US" sz="1400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();</a:t>
            </a:r>
          </a:p>
          <a:p>
            <a:pPr lvl="0">
              <a:lnSpc>
                <a:spcPct val="142500"/>
              </a:lnSpc>
            </a:pPr>
            <a:endParaRPr lang="en-US" sz="2000" b="1" dirty="0">
              <a:solidFill>
                <a:srgbClr val="000088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0314" y="2013486"/>
            <a:ext cx="2201825" cy="260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5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5530" y="180502"/>
            <a:ext cx="103967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Create Voice Input for Action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85530" y="1416131"/>
            <a:ext cx="5711687" cy="40533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600" b="1" dirty="0">
                <a:solidFill>
                  <a:srgbClr val="00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Create intent for reply action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600" b="1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Intent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replyIntent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Intent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16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this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ReplyActivity</a:t>
            </a:r>
            <a:r>
              <a:rPr lang="en-US" sz="16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600" b="1" dirty="0" err="1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class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6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PendingIntent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replyPendingIntent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16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PendingIntent</a:t>
            </a:r>
            <a:r>
              <a:rPr lang="en-US" sz="16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6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getActivity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16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this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>
                <a:solidFill>
                  <a:srgbClr val="00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0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replyIntent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,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>
                <a:solidFill>
                  <a:srgbClr val="0066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0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sz="1600" b="1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600" b="1" dirty="0">
                <a:solidFill>
                  <a:srgbClr val="00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Build the notification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6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NotificationCompat</a:t>
            </a:r>
            <a:r>
              <a:rPr lang="en-US" sz="16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6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replyNotificationBuilder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16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sz="16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NotificationCompat</a:t>
            </a:r>
            <a:r>
              <a:rPr lang="en-US" sz="1600" b="1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600" b="1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1600" b="1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this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…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.</a:t>
            </a:r>
            <a:r>
              <a:rPr lang="en-US" sz="16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setContentText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1600" b="1" dirty="0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"I love key lime pie!"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sz="1600" b="1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sz="16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setContentIntent</a:t>
            </a:r>
            <a:r>
              <a:rPr lang="en-US" sz="1600" b="1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sz="1600" b="1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replyPendingIntent</a:t>
            </a:r>
            <a:r>
              <a:rPr lang="en-US" sz="1600" b="1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  <a:endParaRPr lang="en-US" sz="1600" b="1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97217" y="1416131"/>
            <a:ext cx="6096000" cy="484594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rgbClr val="00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Create the remote action input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RemoteInput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remoteInput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</a:t>
            </a:r>
            <a:r>
              <a:rPr lang="en-US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RemoteInput</a:t>
            </a:r>
            <a:r>
              <a:rPr lang="en-US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EXTRA_VOICE_REPLY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setLabel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replyLabel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dirty="0">
              <a:solidFill>
                <a:srgbClr val="00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rgbClr val="00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Create wearable notification and add remote input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replyNotification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 </a:t>
            </a:r>
            <a:r>
              <a:rPr lang="en-US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</a:t>
            </a:r>
            <a:r>
              <a:rPr lang="en-US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WearableNotifications</a:t>
            </a:r>
            <a:r>
              <a:rPr lang="en-US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replyNotificationBuilder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addRemoteInputForContentIntent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remoteInput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620" y="7834"/>
            <a:ext cx="1849831" cy="2191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981" y="207007"/>
            <a:ext cx="103172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Adding Pages to Notification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579573" y="1390342"/>
            <a:ext cx="6096000" cy="484594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 smtClean="0">
                <a:solidFill>
                  <a:srgbClr val="00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Create builder for the main notification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 err="1" smtClean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NotificationCompat</a:t>
            </a:r>
            <a:r>
              <a:rPr lang="en-US" dirty="0" err="1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 smtClean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notificationBuilder</a:t>
            </a:r>
            <a:r>
              <a:rPr lang="en-US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 smtClean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  <a:r>
              <a:rPr lang="en-US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err="1" smtClean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NotificationCompat</a:t>
            </a:r>
            <a:r>
              <a:rPr lang="en-US" dirty="0" err="1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 smtClean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 smtClean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this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...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setContentIntent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 err="1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viewPendingIntent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dirty="0" smtClean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 smtClean="0">
                <a:solidFill>
                  <a:srgbClr val="00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Create a big text style for the second page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 err="1" smtClean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BigTextStyle</a:t>
            </a:r>
            <a:r>
              <a:rPr lang="en-US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err="1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secondPageStyle</a:t>
            </a:r>
            <a:r>
              <a:rPr lang="en-US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  <a:r>
              <a:rPr lang="en-US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smtClean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  <a:r>
              <a:rPr lang="en-US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</a:p>
          <a:p>
            <a:pPr lvl="0" indent="45720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 err="1" smtClean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NotificationCompat</a:t>
            </a:r>
            <a:r>
              <a:rPr lang="en-US" dirty="0" err="1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 smtClean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BigTextStyle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dirty="0" smtClean="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 err="1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secondPageStyle</a:t>
            </a:r>
            <a:r>
              <a:rPr lang="en-US" dirty="0" err="1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setBigContentTitle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 smtClean="0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"Page 2"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       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 smtClean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bigText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 smtClean="0">
                <a:solidFill>
                  <a:srgbClr val="88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"A lot of text..."</a:t>
            </a:r>
            <a:r>
              <a:rPr lang="en-US" dirty="0" smtClean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);</a:t>
            </a:r>
            <a:endParaRPr lang="en-US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97217" y="1390342"/>
            <a:ext cx="6096000" cy="524207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rgbClr val="00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Create second page notification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secondPageNotification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NotificationCompat</a:t>
            </a:r>
            <a:r>
              <a:rPr lang="en-US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this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setStyle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secondPageStyle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();</a:t>
            </a: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</a:pPr>
            <a:endParaRPr lang="en-US" dirty="0">
              <a:solidFill>
                <a:srgbClr val="666600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rgbClr val="00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// Create main notification and add the second page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twoPageNotification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=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>
                <a:solidFill>
                  <a:srgbClr val="000088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new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r>
              <a:rPr lang="en-US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WearableNotifications</a:t>
            </a:r>
            <a:r>
              <a:rPr lang="en-US" dirty="0" err="1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>
                <a:solidFill>
                  <a:srgbClr val="660066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Builder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notificationBuilder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addPage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</a:t>
            </a:r>
            <a:r>
              <a:rPr lang="en-US" dirty="0" err="1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secondPageNotification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)</a:t>
            </a:r>
          </a:p>
          <a:p>
            <a:pPr lvl="0">
              <a:lnSpc>
                <a:spcPct val="142500"/>
              </a:lnSpc>
              <a:buClr>
                <a:schemeClr val="dk1"/>
              </a:buClr>
              <a:buSzPct val="68750"/>
            </a:pP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.</a:t>
            </a:r>
            <a:r>
              <a:rPr lang="en-US" dirty="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build</a:t>
            </a:r>
            <a:r>
              <a:rPr lang="en-US" dirty="0">
                <a:solidFill>
                  <a:srgbClr val="6666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();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049" y="1615444"/>
            <a:ext cx="2017951" cy="239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1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80" y="235404"/>
            <a:ext cx="9535206" cy="632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2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8485" y="74485"/>
            <a:ext cx="5173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endParaRPr lang="en-US" sz="54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 descr="http://grace360.org/wp-content/uploads/2011/03/03.QA-SERMON-SL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23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823" y="492009"/>
            <a:ext cx="9491165" cy="671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08682" y="0"/>
            <a:ext cx="88902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 exciting new market</a:t>
            </a:r>
            <a:endParaRPr lang="en-US" sz="3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8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9430" y="1229192"/>
            <a:ext cx="95014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 err="1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Smartwatches</a:t>
            </a:r>
            <a:endParaRPr lang="en-US" sz="66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460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322" y="196770"/>
            <a:ext cx="52780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Pebble</a:t>
            </a:r>
            <a:endParaRPr lang="en-US" sz="54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http://www.whiteboardmag.com/wp-content/uploads/2013/01/pebb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93" y="1235319"/>
            <a:ext cx="4538332" cy="282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3" y="4062715"/>
            <a:ext cx="4538332" cy="24928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88835" y="927132"/>
            <a:ext cx="722811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   </a:t>
            </a: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Calls management</a:t>
            </a:r>
            <a:endParaRPr lang="uk-UA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Music control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Navigation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Reader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Fitness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Alarms </a:t>
            </a:r>
            <a:endParaRPr lang="uk-UA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Messenger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Development:</a:t>
            </a:r>
          </a:p>
          <a:p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Pebble apps – classical C </a:t>
            </a:r>
          </a:p>
          <a:p>
            <a:r>
              <a:rPr lang="en-US" sz="22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PebbleKit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native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libraries for Android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iOS.</a:t>
            </a:r>
          </a:p>
          <a:p>
            <a:r>
              <a:rPr lang="en-US" sz="22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PebbleKit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JS to leverage your phone's resources (Internet, GPS, </a:t>
            </a:r>
            <a:r>
              <a:rPr lang="en-US" sz="2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).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Cross-platform.</a:t>
            </a:r>
          </a:p>
        </p:txBody>
      </p:sp>
    </p:spTree>
    <p:extLst>
      <p:ext uri="{BB962C8B-B14F-4D97-AF65-F5344CB8AC3E}">
        <p14:creationId xmlns:p14="http://schemas.microsoft.com/office/powerpoint/2010/main" val="106532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94" y="196770"/>
            <a:ext cx="6212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Samsung Gear 2</a:t>
            </a:r>
            <a:endParaRPr lang="en-US" sz="54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http://cdn0.soyacincau.com/wp-content/uploads/2014/02/140223-samsung-gear-2-galaxy-gear-comparis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94" y="1817914"/>
            <a:ext cx="5222249" cy="315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649686" y="1817914"/>
            <a:ext cx="6324600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Seamless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Communication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Instant Notification</a:t>
            </a: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Everyday Captures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Personalized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Fitness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Manager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Enjoy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Music On The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Development:</a:t>
            </a:r>
          </a:p>
          <a:p>
            <a:r>
              <a:rPr lang="uk-UA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uk-UA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Host-side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Application</a:t>
            </a:r>
            <a:r>
              <a:rPr lang="uk-UA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 SDK</a:t>
            </a:r>
            <a:r>
              <a:rPr lang="uk-UA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uk-UA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Wearable-side Widget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</a:t>
            </a:r>
            <a:r>
              <a:rPr lang="en-US" sz="2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Tizen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SDK </a:t>
            </a:r>
            <a:endParaRPr lang="en-US" dirty="0" smtClean="0"/>
          </a:p>
          <a:p>
            <a:endParaRPr lang="en-US" dirty="0"/>
          </a:p>
          <a:p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26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1007" y="223274"/>
            <a:ext cx="66198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Sony </a:t>
            </a:r>
            <a:r>
              <a:rPr lang="en-US" sz="5400" b="1" dirty="0" err="1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5400" b="1" dirty="0" err="1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martwatch</a:t>
            </a:r>
            <a:r>
              <a:rPr lang="en-US" sz="5400" b="1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2</a:t>
            </a:r>
            <a:endParaRPr lang="en-US" sz="54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07" y="1562930"/>
            <a:ext cx="5665723" cy="4528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053" y="1562930"/>
            <a:ext cx="461175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NFC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Calendar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Slideshow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Email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Missed call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notification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Calendar </a:t>
            </a: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reminder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just"/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Development:</a:t>
            </a:r>
          </a:p>
          <a:p>
            <a:pPr algn="just"/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Android SDK 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Sony Add-on SDK</a:t>
            </a:r>
            <a:endParaRPr lang="en-US" sz="2200" b="1" dirty="0" smtClean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345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494" y="196770"/>
            <a:ext cx="5173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Other</a:t>
            </a:r>
            <a:endParaRPr lang="en-US" sz="5400" b="1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76" y="1748700"/>
            <a:ext cx="2281031" cy="22810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170" y="1317813"/>
            <a:ext cx="27034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Mio ALPHA Indigo</a:t>
            </a: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497" y="2179587"/>
            <a:ext cx="2396880" cy="22810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66641" y="1748700"/>
            <a:ext cx="20805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Nissan </a:t>
            </a:r>
            <a:r>
              <a:rPr lang="en-US" sz="2200" b="1" dirty="0" err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Nismo</a:t>
            </a: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7478" y="2501047"/>
            <a:ext cx="2351578" cy="22810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53260" y="2070160"/>
            <a:ext cx="38000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Adidas </a:t>
            </a:r>
            <a:r>
              <a:rPr lang="en-US" sz="2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MiCoach</a:t>
            </a:r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Smart Run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10240" y="2431172"/>
            <a:ext cx="25384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Qualcomm </a:t>
            </a:r>
            <a:r>
              <a:rPr lang="en-US" sz="2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Toq</a:t>
            </a:r>
            <a:endParaRPr lang="en-US" sz="2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50" name="Picture 2" descr="http://i-cdn.phonearena.com/images/articles/107877-image/Qualcomms-Toq-smartwatch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0240" y="2889215"/>
            <a:ext cx="2351578" cy="282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4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5549</TotalTime>
  <Words>1485</Words>
  <Application>Microsoft Office PowerPoint</Application>
  <PresentationFormat>Widescreen</PresentationFormat>
  <Paragraphs>297</Paragraphs>
  <Slides>38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38</vt:i4>
      </vt:variant>
    </vt:vector>
  </HeadingPairs>
  <TitlesOfParts>
    <vt:vector size="52" baseType="lpstr">
      <vt:lpstr>Arial</vt:lpstr>
      <vt:lpstr>Calibri</vt:lpstr>
      <vt:lpstr>Calibri Light</vt:lpstr>
      <vt:lpstr>Droid Sans Mono</vt:lpstr>
      <vt:lpstr>Georgia</vt:lpstr>
      <vt:lpstr>Segoe UI</vt:lpstr>
      <vt:lpstr>Wingdings</vt:lpstr>
      <vt:lpstr>1_Office Theme</vt:lpstr>
      <vt:lpstr>Office Theme</vt:lpstr>
      <vt:lpstr>2_Office Theme</vt:lpstr>
      <vt:lpstr>3_Office Theme</vt:lpstr>
      <vt:lpstr>4_Office Theme</vt:lpstr>
      <vt:lpstr>5_Office Theme</vt:lpstr>
      <vt:lpstr>6_Office Theme</vt:lpstr>
      <vt:lpstr>PowerPoint Presentation</vt:lpstr>
      <vt:lpstr>What are wearables 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Enhanced Google Glass</vt:lpstr>
      <vt:lpstr>PowerPoint Presentation</vt:lpstr>
      <vt:lpstr>PowerPoint Presentation</vt:lpstr>
      <vt:lpstr>Push</vt:lpstr>
      <vt:lpstr>MOTOROLA PATENTS SKIN TATTOO</vt:lpstr>
      <vt:lpstr>Google’s  smart contact lens</vt:lpstr>
      <vt:lpstr>PowerPoint Presentation</vt:lpstr>
      <vt:lpstr>PowerPoint Presentation</vt:lpstr>
      <vt:lpstr>PowerPoint Presentation</vt:lpstr>
      <vt:lpstr>PowerPoint Presentation</vt:lpstr>
      <vt:lpstr>Planned or Potential Uses</vt:lpstr>
      <vt:lpstr>SDK Comparison</vt:lpstr>
      <vt:lpstr>UI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Markiian Tsymbalista</dc:creator>
  <cp:lastModifiedBy>Markiian Tsymbalista</cp:lastModifiedBy>
  <cp:revision>70</cp:revision>
  <dcterms:created xsi:type="dcterms:W3CDTF">2014-05-11T21:33:04Z</dcterms:created>
  <dcterms:modified xsi:type="dcterms:W3CDTF">2014-07-03T23:37:08Z</dcterms:modified>
</cp:coreProperties>
</file>